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3" r:id="rId2"/>
    <p:sldId id="282" r:id="rId3"/>
    <p:sldId id="266" r:id="rId4"/>
    <p:sldId id="270" r:id="rId5"/>
    <p:sldId id="276" r:id="rId6"/>
    <p:sldId id="277" r:id="rId7"/>
    <p:sldId id="262" r:id="rId8"/>
    <p:sldId id="275" r:id="rId9"/>
    <p:sldId id="278" r:id="rId10"/>
    <p:sldId id="265" r:id="rId11"/>
    <p:sldId id="279" r:id="rId12"/>
    <p:sldId id="274" r:id="rId13"/>
    <p:sldId id="271" r:id="rId14"/>
    <p:sldId id="280" r:id="rId15"/>
    <p:sldId id="283" r:id="rId16"/>
    <p:sldId id="272" r:id="rId17"/>
    <p:sldId id="281"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9E6"/>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p:scale>
          <a:sx n="85" d="100"/>
          <a:sy n="85" d="100"/>
        </p:scale>
        <p:origin x="950" y="10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EBC40B7-4B07-482D-9976-F32DE779DA37}" type="datetimeFigureOut">
              <a:rPr lang="en-GB" smtClean="0"/>
              <a:pPr/>
              <a:t>14/12/2015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73498D8-2B5E-4FF6-82FF-80CFEFB9503B}" type="slidenum">
              <a:rPr lang="en-GB" smtClean="0"/>
              <a:pPr/>
              <a:t>‹#›</a:t>
            </a:fld>
            <a:endParaRPr lang="en-GB"/>
          </a:p>
        </p:txBody>
      </p:sp>
    </p:spTree>
    <p:extLst>
      <p:ext uri="{BB962C8B-B14F-4D97-AF65-F5344CB8AC3E}">
        <p14:creationId xmlns:p14="http://schemas.microsoft.com/office/powerpoint/2010/main" val="3303378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lgn="ctr">
              <a:defRPr sz="3600">
                <a:solidFill>
                  <a:schemeClr val="tx1"/>
                </a:solidFill>
                <a:latin typeface="Arial" pitchFamily="34" charset="0"/>
                <a:cs typeface="Arial"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lumMod val="50000"/>
                    <a:lumOff val="50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AF6D516C-4413-45A6-A87F-6249D4EF472C}" type="datetimeFigureOut">
              <a:rPr lang="en-US" smtClean="0"/>
              <a:pPr/>
              <a:t>12/14/2015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C36B72-8189-47B3-97C2-363415E09031}" type="slidenum">
              <a:rPr lang="en-GB" smtClean="0"/>
              <a:pPr/>
              <a:t>‹#›</a:t>
            </a:fld>
            <a:endParaRPr lang="en-GB"/>
          </a:p>
        </p:txBody>
      </p:sp>
      <p:sp>
        <p:nvSpPr>
          <p:cNvPr id="10" name="Rectangle 9"/>
          <p:cNvSpPr/>
          <p:nvPr userDrawn="1"/>
        </p:nvSpPr>
        <p:spPr>
          <a:xfrm>
            <a:off x="0" y="1071546"/>
            <a:ext cx="9144000" cy="71438"/>
          </a:xfrm>
          <a:prstGeom prst="rect">
            <a:avLst/>
          </a:prstGeom>
          <a:solidFill>
            <a:srgbClr val="0089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F6D516C-4413-45A6-A87F-6249D4EF472C}" type="datetimeFigureOut">
              <a:rPr lang="en-US" smtClean="0"/>
              <a:pPr/>
              <a:t>12/14/2015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C36B72-8189-47B3-97C2-363415E0903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00108"/>
            <a:ext cx="2057400" cy="5126055"/>
          </a:xfrm>
        </p:spPr>
        <p:txBody>
          <a:bodyPr vert="eaVert">
            <a:normAutofit/>
          </a:bodyPr>
          <a:lstStyle>
            <a:lvl1pPr>
              <a:defRPr sz="3200"/>
            </a:lvl1pPr>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000108"/>
            <a:ext cx="6019800" cy="5126055"/>
          </a:xfrm>
        </p:spPr>
        <p:txBody>
          <a:bodyPr vert="eaVert">
            <a:normAutofit/>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F6D516C-4413-45A6-A87F-6249D4EF472C}" type="datetimeFigureOut">
              <a:rPr lang="en-US" smtClean="0"/>
              <a:pPr/>
              <a:t>12/14/2015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C36B72-8189-47B3-97C2-363415E0903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F6D516C-4413-45A6-A87F-6249D4EF472C}" type="datetimeFigureOut">
              <a:rPr lang="en-US" smtClean="0"/>
              <a:pPr/>
              <a:t>12/14/2015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C36B72-8189-47B3-97C2-363415E0903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6D516C-4413-45A6-A87F-6249D4EF472C}" type="datetimeFigureOut">
              <a:rPr lang="en-US" smtClean="0"/>
              <a:pPr/>
              <a:t>12/14/2015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C36B72-8189-47B3-97C2-363415E0903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42910" y="1928802"/>
            <a:ext cx="3786214" cy="419736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3438" y="1928802"/>
            <a:ext cx="3929090" cy="419736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F6D516C-4413-45A6-A87F-6249D4EF472C}" type="datetimeFigureOut">
              <a:rPr lang="en-US" smtClean="0"/>
              <a:pPr/>
              <a:t>12/14/2015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C36B72-8189-47B3-97C2-363415E0903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42910" y="1857364"/>
            <a:ext cx="3857652" cy="568324"/>
          </a:xfrm>
        </p:spPr>
        <p:txBody>
          <a:bodyPr anchor="b">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42910" y="2500305"/>
            <a:ext cx="3854478" cy="3625857"/>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643438" y="1857364"/>
            <a:ext cx="3857652" cy="568324"/>
          </a:xfrm>
        </p:spPr>
        <p:txBody>
          <a:bodyPr anchor="b">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500307"/>
            <a:ext cx="3856065" cy="3625856"/>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Date Placeholder 6"/>
          <p:cNvSpPr>
            <a:spLocks noGrp="1"/>
          </p:cNvSpPr>
          <p:nvPr>
            <p:ph type="dt" sz="half" idx="10"/>
          </p:nvPr>
        </p:nvSpPr>
        <p:spPr/>
        <p:txBody>
          <a:bodyPr/>
          <a:lstStyle/>
          <a:p>
            <a:fld id="{AF6D516C-4413-45A6-A87F-6249D4EF472C}" type="datetimeFigureOut">
              <a:rPr lang="en-US" smtClean="0"/>
              <a:pPr/>
              <a:t>12/14/2015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1C36B72-8189-47B3-97C2-363415E0903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F6D516C-4413-45A6-A87F-6249D4EF472C}" type="datetimeFigureOut">
              <a:rPr lang="en-US" smtClean="0"/>
              <a:pPr/>
              <a:t>12/14/2015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1C36B72-8189-47B3-97C2-363415E0903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6D516C-4413-45A6-A87F-6249D4EF472C}" type="datetimeFigureOut">
              <a:rPr lang="en-US" smtClean="0"/>
              <a:pPr/>
              <a:t>12/14/2015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1C36B72-8189-47B3-97C2-363415E0903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2117" y="785794"/>
            <a:ext cx="3008313" cy="1162050"/>
          </a:xfrm>
        </p:spPr>
        <p:txBody>
          <a:bodyPr anchor="b"/>
          <a:lstStyle>
            <a:lvl1pPr algn="l">
              <a:defRPr sz="2000" b="1"/>
            </a:lvl1pPr>
          </a:lstStyle>
          <a:p>
            <a:r>
              <a:rPr lang="en-US" dirty="0" smtClean="0"/>
              <a:t>Click to edit Master title style</a:t>
            </a:r>
            <a:endParaRPr lang="en-GB" dirty="0"/>
          </a:p>
        </p:txBody>
      </p:sp>
      <p:sp>
        <p:nvSpPr>
          <p:cNvPr id="3" name="Content Placeholder 2"/>
          <p:cNvSpPr>
            <a:spLocks noGrp="1"/>
          </p:cNvSpPr>
          <p:nvPr>
            <p:ph idx="1"/>
          </p:nvPr>
        </p:nvSpPr>
        <p:spPr>
          <a:xfrm>
            <a:off x="3575050" y="1071546"/>
            <a:ext cx="5111750" cy="5054617"/>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half" idx="2"/>
          </p:nvPr>
        </p:nvSpPr>
        <p:spPr>
          <a:xfrm>
            <a:off x="457200" y="1928802"/>
            <a:ext cx="3008313" cy="41973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AF6D516C-4413-45A6-A87F-6249D4EF472C}" type="datetimeFigureOut">
              <a:rPr lang="en-US" smtClean="0"/>
              <a:pPr/>
              <a:t>12/14/2015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C36B72-8189-47B3-97C2-363415E0903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6D516C-4413-45A6-A87F-6249D4EF472C}" type="datetimeFigureOut">
              <a:rPr lang="en-US" smtClean="0"/>
              <a:pPr/>
              <a:t>12/14/2015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C36B72-8189-47B3-97C2-363415E0903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2910" y="714356"/>
            <a:ext cx="7943848"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642910" y="2000240"/>
            <a:ext cx="7929618" cy="412592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6D516C-4413-45A6-A87F-6249D4EF472C}" type="datetimeFigureOut">
              <a:rPr lang="en-US" smtClean="0"/>
              <a:pPr/>
              <a:t>12/14/2015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36B72-8189-47B3-97C2-363415E09031}" type="slidenum">
              <a:rPr lang="en-GB" smtClean="0"/>
              <a:pPr/>
              <a:t>‹#›</a:t>
            </a:fld>
            <a:endParaRPr lang="en-GB"/>
          </a:p>
        </p:txBody>
      </p:sp>
      <p:pic>
        <p:nvPicPr>
          <p:cNvPr id="7" name="Picture 2"/>
          <p:cNvPicPr>
            <a:picLocks noChangeAspect="1" noChangeArrowheads="1"/>
          </p:cNvPicPr>
          <p:nvPr userDrawn="1"/>
        </p:nvPicPr>
        <p:blipFill>
          <a:blip r:embed="rId13" cstate="print"/>
          <a:srcRect/>
          <a:stretch>
            <a:fillRect/>
          </a:stretch>
        </p:blipFill>
        <p:spPr bwMode="auto">
          <a:xfrm>
            <a:off x="6643702" y="0"/>
            <a:ext cx="2286016" cy="799728"/>
          </a:xfrm>
          <a:prstGeom prst="rect">
            <a:avLst/>
          </a:prstGeom>
          <a:noFill/>
          <a:ln w="9525">
            <a:noFill/>
            <a:miter lim="800000"/>
            <a:headEnd/>
            <a:tailEnd/>
          </a:ln>
          <a:effectLst/>
        </p:spPr>
      </p:pic>
      <p:pic>
        <p:nvPicPr>
          <p:cNvPr id="2050" name="Picture 2" descr="C:\Users\Alison\Documents\Kinetic\Client Files\CCG\Branding\nhstridiagramtri.jpg"/>
          <p:cNvPicPr>
            <a:picLocks noChangeAspect="1" noChangeArrowheads="1"/>
          </p:cNvPicPr>
          <p:nvPr userDrawn="1"/>
        </p:nvPicPr>
        <p:blipFill>
          <a:blip r:embed="rId14" cstate="print"/>
          <a:srcRect/>
          <a:stretch>
            <a:fillRect/>
          </a:stretch>
        </p:blipFill>
        <p:spPr bwMode="auto">
          <a:xfrm>
            <a:off x="7778246" y="5643578"/>
            <a:ext cx="1230828" cy="1100427"/>
          </a:xfrm>
          <a:prstGeom prst="rect">
            <a:avLst/>
          </a:prstGeom>
          <a:noFill/>
        </p:spPr>
      </p:pic>
      <p:pic>
        <p:nvPicPr>
          <p:cNvPr id="2051" name="Picture 3" descr="C:\Users\Alison\Documents\Kinetic\Client Files\CCG\Branding\nhstridiagram2 script.jpg"/>
          <p:cNvPicPr>
            <a:picLocks noChangeAspect="1" noChangeArrowheads="1"/>
          </p:cNvPicPr>
          <p:nvPr userDrawn="1"/>
        </p:nvPicPr>
        <p:blipFill>
          <a:blip r:embed="rId15" cstate="print"/>
          <a:srcRect/>
          <a:stretch>
            <a:fillRect/>
          </a:stretch>
        </p:blipFill>
        <p:spPr bwMode="auto">
          <a:xfrm>
            <a:off x="142844" y="6380875"/>
            <a:ext cx="3000396" cy="405711"/>
          </a:xfrm>
          <a:prstGeom prst="rect">
            <a:avLst/>
          </a:prstGeom>
          <a:noFill/>
        </p:spPr>
      </p:pic>
      <p:pic>
        <p:nvPicPr>
          <p:cNvPr id="12" name="Picture 11" descr="ovalicon flip.jpg"/>
          <p:cNvPicPr>
            <a:picLocks noChangeAspect="1"/>
          </p:cNvPicPr>
          <p:nvPr userDrawn="1"/>
        </p:nvPicPr>
        <p:blipFill>
          <a:blip r:embed="rId16" cstate="print"/>
          <a:srcRect t="7068"/>
          <a:stretch>
            <a:fillRect/>
          </a:stretch>
        </p:blipFill>
        <p:spPr>
          <a:xfrm>
            <a:off x="71406" y="0"/>
            <a:ext cx="1214446" cy="93954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0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0089E6"/>
        </a:buClr>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Clr>
          <a:srgbClr val="0089E6"/>
        </a:buClr>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Clr>
          <a:srgbClr val="0089E6"/>
        </a:buClr>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Clr>
          <a:srgbClr val="0089E6"/>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rgbClr val="0089E6"/>
        </a:buClr>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lisa.hilder@nhs.ne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Paula.Torres-Silva@biglotteryfund.org.uk" TargetMode="External"/><Relationship Id="rId2" Type="http://schemas.openxmlformats.org/officeDocument/2006/relationships/hyperlink" Target="mailto:lisahilder@nhs.net" TargetMode="External"/><Relationship Id="rId1" Type="http://schemas.openxmlformats.org/officeDocument/2006/relationships/slideLayout" Target="../slideLayouts/slideLayout2.xml"/><Relationship Id="rId4" Type="http://schemas.openxmlformats.org/officeDocument/2006/relationships/hyperlink" Target="mailto:Rachel.stephens@biglotteryfund.org.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556792"/>
            <a:ext cx="7943848" cy="1143000"/>
          </a:xfrm>
        </p:spPr>
        <p:txBody>
          <a:bodyPr>
            <a:normAutofit fontScale="90000"/>
          </a:bodyPr>
          <a:lstStyle/>
          <a:p>
            <a:pPr algn="ctr"/>
            <a:r>
              <a:rPr lang="en-GB" dirty="0" smtClean="0"/>
              <a:t>NELCCG and Big Lottery Fund – working together for North East Lincolnshire</a:t>
            </a:r>
            <a:endParaRPr lang="en-GB" dirty="0"/>
          </a:p>
        </p:txBody>
      </p:sp>
      <p:sp>
        <p:nvSpPr>
          <p:cNvPr id="3" name="Content Placeholder 2"/>
          <p:cNvSpPr>
            <a:spLocks noGrp="1"/>
          </p:cNvSpPr>
          <p:nvPr>
            <p:ph idx="1"/>
          </p:nvPr>
        </p:nvSpPr>
        <p:spPr>
          <a:xfrm>
            <a:off x="611560" y="2852936"/>
            <a:ext cx="7929618" cy="4125923"/>
          </a:xfrm>
        </p:spPr>
        <p:txBody>
          <a:bodyPr/>
          <a:lstStyle/>
          <a:p>
            <a:pPr marL="0" indent="0" algn="ctr">
              <a:buNone/>
            </a:pPr>
            <a:r>
              <a:rPr lang="en-GB" dirty="0" smtClean="0"/>
              <a:t>December 2015</a:t>
            </a:r>
          </a:p>
          <a:p>
            <a:pPr marL="0" indent="0">
              <a:buNone/>
            </a:pPr>
            <a:endParaRPr lang="en-GB" dirty="0"/>
          </a:p>
          <a:p>
            <a:pPr marL="0" indent="0" algn="ctr">
              <a:buNone/>
            </a:pPr>
            <a:r>
              <a:rPr lang="en-GB" dirty="0" smtClean="0"/>
              <a:t>Lisa </a:t>
            </a:r>
            <a:r>
              <a:rPr lang="en-GB" dirty="0" smtClean="0"/>
              <a:t>Hilder, Rachel Stephens and </a:t>
            </a:r>
            <a:r>
              <a:rPr lang="en-GB" smtClean="0"/>
              <a:t>Paula Torres-Silva</a:t>
            </a:r>
            <a:endParaRPr lang="en-GB" dirty="0"/>
          </a:p>
        </p:txBody>
      </p:sp>
    </p:spTree>
    <p:extLst>
      <p:ext uri="{BB962C8B-B14F-4D97-AF65-F5344CB8AC3E}">
        <p14:creationId xmlns:p14="http://schemas.microsoft.com/office/powerpoint/2010/main" val="21878441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Outcomes</a:t>
            </a:r>
            <a:endParaRPr lang="en-GB" dirty="0"/>
          </a:p>
        </p:txBody>
      </p:sp>
      <p:sp>
        <p:nvSpPr>
          <p:cNvPr id="3" name="Content Placeholder 2"/>
          <p:cNvSpPr>
            <a:spLocks noGrp="1"/>
          </p:cNvSpPr>
          <p:nvPr>
            <p:ph idx="1"/>
          </p:nvPr>
        </p:nvSpPr>
        <p:spPr>
          <a:xfrm>
            <a:off x="683568" y="1628800"/>
            <a:ext cx="7929618" cy="4125923"/>
          </a:xfrm>
        </p:spPr>
        <p:txBody>
          <a:bodyPr>
            <a:normAutofit/>
          </a:bodyPr>
          <a:lstStyle/>
          <a:p>
            <a:pPr marL="0" indent="0">
              <a:buNone/>
            </a:pPr>
            <a:r>
              <a:rPr lang="en-GB" dirty="0" smtClean="0"/>
              <a:t>SMART</a:t>
            </a:r>
          </a:p>
          <a:p>
            <a:r>
              <a:rPr lang="en-GB" sz="2400" dirty="0" smtClean="0"/>
              <a:t>Specific</a:t>
            </a:r>
          </a:p>
          <a:p>
            <a:r>
              <a:rPr lang="en-GB" sz="2400" b="1" i="1" dirty="0" smtClean="0"/>
              <a:t>Measurable</a:t>
            </a:r>
          </a:p>
          <a:p>
            <a:r>
              <a:rPr lang="en-GB" sz="2400" dirty="0" smtClean="0"/>
              <a:t>Achievable</a:t>
            </a:r>
          </a:p>
          <a:p>
            <a:r>
              <a:rPr lang="en-GB" sz="2400" dirty="0" smtClean="0"/>
              <a:t>Realistic</a:t>
            </a:r>
          </a:p>
          <a:p>
            <a:r>
              <a:rPr lang="en-GB" sz="2400" dirty="0" err="1" smtClean="0"/>
              <a:t>Timebound</a:t>
            </a:r>
            <a:endParaRPr lang="en-GB" sz="2400" dirty="0" smtClean="0"/>
          </a:p>
          <a:p>
            <a:pPr marL="0" indent="0" algn="ctr">
              <a:buNone/>
            </a:pPr>
            <a:r>
              <a:rPr lang="en-GB" i="1" dirty="0" smtClean="0"/>
              <a:t>Outcomes should be centred on reducing the prevalence and impact of Chronic Obstructive </a:t>
            </a:r>
            <a:r>
              <a:rPr lang="en-GB" i="1" dirty="0"/>
              <a:t>Pulmonary Disease(COPD) , </a:t>
            </a:r>
            <a:r>
              <a:rPr lang="en-GB" i="1" dirty="0" smtClean="0"/>
              <a:t>Diabetes and Dementia </a:t>
            </a:r>
            <a:endParaRPr lang="en-GB" i="1" dirty="0"/>
          </a:p>
        </p:txBody>
      </p:sp>
    </p:spTree>
    <p:extLst>
      <p:ext uri="{BB962C8B-B14F-4D97-AF65-F5344CB8AC3E}">
        <p14:creationId xmlns:p14="http://schemas.microsoft.com/office/powerpoint/2010/main" val="1019593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will the fund look like?</a:t>
            </a:r>
            <a:endParaRPr lang="en-GB" dirty="0"/>
          </a:p>
        </p:txBody>
      </p:sp>
      <p:sp>
        <p:nvSpPr>
          <p:cNvPr id="3" name="Content Placeholder 2"/>
          <p:cNvSpPr>
            <a:spLocks noGrp="1"/>
          </p:cNvSpPr>
          <p:nvPr>
            <p:ph idx="1"/>
          </p:nvPr>
        </p:nvSpPr>
        <p:spPr>
          <a:xfrm>
            <a:off x="642910" y="1628800"/>
            <a:ext cx="7929618" cy="4497363"/>
          </a:xfrm>
        </p:spPr>
        <p:txBody>
          <a:bodyPr>
            <a:normAutofit fontScale="85000" lnSpcReduction="20000"/>
          </a:bodyPr>
          <a:lstStyle/>
          <a:p>
            <a:r>
              <a:rPr lang="en-GB" dirty="0"/>
              <a:t>Medium, multi-year grants – between £20,000 and £50,000 per annum from one to three </a:t>
            </a:r>
            <a:r>
              <a:rPr lang="en-GB" dirty="0" smtClean="0"/>
              <a:t>years – typically £100 000 grant</a:t>
            </a:r>
          </a:p>
          <a:p>
            <a:r>
              <a:rPr lang="en-GB" dirty="0"/>
              <a:t>We expect to make between  10 to 12 </a:t>
            </a:r>
            <a:r>
              <a:rPr lang="en-GB" dirty="0" smtClean="0"/>
              <a:t>Awards</a:t>
            </a:r>
          </a:p>
          <a:p>
            <a:r>
              <a:rPr lang="en-GB" dirty="0"/>
              <a:t>Revenue costs with a small capital element built into it (i.e. computers</a:t>
            </a:r>
            <a:r>
              <a:rPr lang="en-GB" dirty="0" smtClean="0"/>
              <a:t>)</a:t>
            </a:r>
          </a:p>
          <a:p>
            <a:r>
              <a:rPr lang="en-GB" dirty="0"/>
              <a:t>We will not consider applications for existing Reaching Communities project.    </a:t>
            </a:r>
            <a:endParaRPr lang="en-GB" dirty="0" smtClean="0"/>
          </a:p>
          <a:p>
            <a:r>
              <a:rPr lang="en-GB" dirty="0"/>
              <a:t>We want to test and learn from different approaches. Scaling up an Awards for All project will be encouraged</a:t>
            </a:r>
            <a:r>
              <a:rPr lang="en-GB" dirty="0" smtClean="0"/>
              <a:t>.</a:t>
            </a:r>
          </a:p>
          <a:p>
            <a:r>
              <a:rPr lang="en-GB" dirty="0"/>
              <a:t>When we say different approaches this does not necessarily mean new or innovative. It could mean introducing a model that is being delivered elsewhere in the country. </a:t>
            </a:r>
          </a:p>
        </p:txBody>
      </p:sp>
    </p:spTree>
    <p:extLst>
      <p:ext uri="{BB962C8B-B14F-4D97-AF65-F5344CB8AC3E}">
        <p14:creationId xmlns:p14="http://schemas.microsoft.com/office/powerpoint/2010/main" val="38327862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Eligibility</a:t>
            </a:r>
            <a:endParaRPr lang="en-GB" dirty="0"/>
          </a:p>
        </p:txBody>
      </p:sp>
      <p:sp>
        <p:nvSpPr>
          <p:cNvPr id="3" name="Content Placeholder 2"/>
          <p:cNvSpPr>
            <a:spLocks noGrp="1"/>
          </p:cNvSpPr>
          <p:nvPr>
            <p:ph idx="1"/>
          </p:nvPr>
        </p:nvSpPr>
        <p:spPr/>
        <p:txBody>
          <a:bodyPr>
            <a:normAutofit/>
          </a:bodyPr>
          <a:lstStyle/>
          <a:p>
            <a:r>
              <a:rPr lang="en-GB" dirty="0" smtClean="0"/>
              <a:t>Organisations with local knowledge delivering benefits to local people in North East Lincolnshire</a:t>
            </a:r>
          </a:p>
          <a:p>
            <a:r>
              <a:rPr lang="en-GB" dirty="0" smtClean="0"/>
              <a:t>Organisations who can demonstrate an impact for the conditions we have prioritised</a:t>
            </a:r>
          </a:p>
          <a:p>
            <a:r>
              <a:rPr lang="en-GB" dirty="0" smtClean="0"/>
              <a:t>Organisations who can demonstrate clear monitoring and governance of their work</a:t>
            </a:r>
          </a:p>
          <a:p>
            <a:r>
              <a:rPr lang="en-GB" dirty="0" smtClean="0"/>
              <a:t>Organisations whose turnover is less than £2million per annum</a:t>
            </a:r>
            <a:endParaRPr lang="en-GB" dirty="0"/>
          </a:p>
        </p:txBody>
      </p:sp>
    </p:spTree>
    <p:extLst>
      <p:ext uri="{BB962C8B-B14F-4D97-AF65-F5344CB8AC3E}">
        <p14:creationId xmlns:p14="http://schemas.microsoft.com/office/powerpoint/2010/main" val="30048853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Process</a:t>
            </a:r>
            <a:endParaRPr lang="en-GB" dirty="0"/>
          </a:p>
        </p:txBody>
      </p:sp>
      <p:sp>
        <p:nvSpPr>
          <p:cNvPr id="3" name="Content Placeholder 2"/>
          <p:cNvSpPr>
            <a:spLocks noGrp="1"/>
          </p:cNvSpPr>
          <p:nvPr>
            <p:ph idx="1"/>
          </p:nvPr>
        </p:nvSpPr>
        <p:spPr>
          <a:xfrm>
            <a:off x="642910" y="1700808"/>
            <a:ext cx="7929618" cy="4425355"/>
          </a:xfrm>
        </p:spPr>
        <p:txBody>
          <a:bodyPr>
            <a:normAutofit fontScale="92500" lnSpcReduction="10000"/>
          </a:bodyPr>
          <a:lstStyle/>
          <a:p>
            <a:r>
              <a:rPr lang="en-GB" b="1" dirty="0" smtClean="0"/>
              <a:t>Expressions of interest</a:t>
            </a:r>
          </a:p>
          <a:p>
            <a:pPr marL="0" indent="0">
              <a:buNone/>
            </a:pPr>
            <a:r>
              <a:rPr lang="en-GB" dirty="0" smtClean="0"/>
              <a:t> - E-mailed to interested applicants for return 5</a:t>
            </a:r>
            <a:r>
              <a:rPr lang="en-GB" baseline="30000" dirty="0" smtClean="0"/>
              <a:t>th</a:t>
            </a:r>
            <a:r>
              <a:rPr lang="en-GB" dirty="0" smtClean="0"/>
              <a:t> January 2016 to </a:t>
            </a:r>
            <a:r>
              <a:rPr lang="en-GB" dirty="0" smtClean="0">
                <a:hlinkClick r:id="rId2"/>
              </a:rPr>
              <a:t>lisa.hilder@nhs.net</a:t>
            </a:r>
            <a:r>
              <a:rPr lang="en-GB" dirty="0" smtClean="0"/>
              <a:t> </a:t>
            </a:r>
            <a:endParaRPr lang="en-GB" dirty="0"/>
          </a:p>
          <a:p>
            <a:r>
              <a:rPr lang="en-GB" b="1" dirty="0" smtClean="0"/>
              <a:t>One to one sessions </a:t>
            </a:r>
          </a:p>
          <a:p>
            <a:pPr lvl="1"/>
            <a:r>
              <a:rPr lang="en-GB" dirty="0" smtClean="0"/>
              <a:t>Will take place on 6 and 7 January 2016 in a couple of local venues. This will be a chance for groups to talk to staff from both NELCCG and Big Lottery Fund.</a:t>
            </a:r>
          </a:p>
          <a:p>
            <a:pPr lvl="1" indent="-28575">
              <a:buNone/>
            </a:pPr>
            <a:r>
              <a:rPr lang="en-GB" dirty="0" smtClean="0"/>
              <a:t>Contact us to book your place! </a:t>
            </a:r>
            <a:endParaRPr lang="en-GB" dirty="0"/>
          </a:p>
          <a:p>
            <a:r>
              <a:rPr lang="en-GB" b="1" dirty="0" smtClean="0"/>
              <a:t>Application forms</a:t>
            </a:r>
          </a:p>
          <a:p>
            <a:pPr lvl="1"/>
            <a:r>
              <a:rPr lang="en-GB" dirty="0" smtClean="0"/>
              <a:t>Will be sent out to groups on 8 January 2016</a:t>
            </a:r>
          </a:p>
          <a:p>
            <a:pPr lvl="1"/>
            <a:r>
              <a:rPr lang="en-GB" dirty="0" smtClean="0"/>
              <a:t>To be returned by 5pm on Monday  29 February 2016</a:t>
            </a:r>
          </a:p>
        </p:txBody>
      </p:sp>
    </p:spTree>
    <p:extLst>
      <p:ext uri="{BB962C8B-B14F-4D97-AF65-F5344CB8AC3E}">
        <p14:creationId xmlns:p14="http://schemas.microsoft.com/office/powerpoint/2010/main" val="4742784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Process (continued)</a:t>
            </a:r>
            <a:endParaRPr lang="en-GB" dirty="0"/>
          </a:p>
        </p:txBody>
      </p:sp>
      <p:sp>
        <p:nvSpPr>
          <p:cNvPr id="3" name="Content Placeholder 2"/>
          <p:cNvSpPr>
            <a:spLocks noGrp="1"/>
          </p:cNvSpPr>
          <p:nvPr>
            <p:ph idx="1"/>
          </p:nvPr>
        </p:nvSpPr>
        <p:spPr/>
        <p:txBody>
          <a:bodyPr/>
          <a:lstStyle/>
          <a:p>
            <a:r>
              <a:rPr lang="en-GB" b="1" dirty="0" smtClean="0"/>
              <a:t>Assessment</a:t>
            </a:r>
          </a:p>
          <a:p>
            <a:pPr lvl="1"/>
            <a:r>
              <a:rPr lang="en-GB" dirty="0" smtClean="0"/>
              <a:t>Each funder assesses the applications they receive according to their standard processes.</a:t>
            </a:r>
          </a:p>
          <a:p>
            <a:r>
              <a:rPr lang="en-GB" b="1" dirty="0" smtClean="0"/>
              <a:t>Decision making</a:t>
            </a:r>
          </a:p>
          <a:p>
            <a:pPr lvl="1"/>
            <a:r>
              <a:rPr lang="en-GB" dirty="0" smtClean="0"/>
              <a:t>Each funder will make funding decisions according to their standard processes. NELCCG will make awards by end of March 2016, Big Lottery Fund’s awards will be made in the new financial year. </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852936"/>
            <a:ext cx="7943848" cy="1143000"/>
          </a:xfrm>
        </p:spPr>
        <p:txBody>
          <a:bodyPr/>
          <a:lstStyle/>
          <a:p>
            <a:r>
              <a:rPr lang="en-GB" dirty="0" smtClean="0"/>
              <a:t>Expression of Interest forms</a:t>
            </a:r>
            <a:endParaRPr lang="en-GB" dirty="0"/>
          </a:p>
        </p:txBody>
      </p:sp>
      <p:sp>
        <p:nvSpPr>
          <p:cNvPr id="3" name="Content Placeholder 2"/>
          <p:cNvSpPr>
            <a:spLocks noGrp="1"/>
          </p:cNvSpPr>
          <p:nvPr>
            <p:ph idx="1"/>
          </p:nvPr>
        </p:nvSpPr>
        <p:spPr/>
        <p:txBody>
          <a:bodyPr/>
          <a:lstStyle/>
          <a:p>
            <a:endParaRPr lang="en-GB" dirty="0"/>
          </a:p>
        </p:txBody>
      </p:sp>
    </p:spTree>
    <p:extLst>
      <p:ext uri="{BB962C8B-B14F-4D97-AF65-F5344CB8AC3E}">
        <p14:creationId xmlns:p14="http://schemas.microsoft.com/office/powerpoint/2010/main" val="3124887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endParaRPr lang="en-GB" sz="5400" dirty="0" smtClean="0"/>
          </a:p>
          <a:p>
            <a:pPr marL="0" indent="0">
              <a:buNone/>
            </a:pPr>
            <a:r>
              <a:rPr lang="en-GB" sz="5400" dirty="0" smtClean="0"/>
              <a:t>Any questions?</a:t>
            </a:r>
            <a:endParaRPr lang="en-GB" sz="5400" dirty="0"/>
          </a:p>
        </p:txBody>
      </p:sp>
    </p:spTree>
    <p:extLst>
      <p:ext uri="{BB962C8B-B14F-4D97-AF65-F5344CB8AC3E}">
        <p14:creationId xmlns:p14="http://schemas.microsoft.com/office/powerpoint/2010/main" val="22319458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 further information</a:t>
            </a:r>
            <a:endParaRPr lang="en-GB" dirty="0"/>
          </a:p>
        </p:txBody>
      </p:sp>
      <p:sp>
        <p:nvSpPr>
          <p:cNvPr id="3" name="Content Placeholder 2"/>
          <p:cNvSpPr>
            <a:spLocks noGrp="1"/>
          </p:cNvSpPr>
          <p:nvPr>
            <p:ph idx="1"/>
          </p:nvPr>
        </p:nvSpPr>
        <p:spPr/>
        <p:txBody>
          <a:bodyPr/>
          <a:lstStyle/>
          <a:p>
            <a:pPr marL="0" indent="0">
              <a:buNone/>
            </a:pPr>
            <a:r>
              <a:rPr lang="en-GB" dirty="0" smtClean="0">
                <a:hlinkClick r:id="rId2"/>
              </a:rPr>
              <a:t>lisahilder@nhs.net</a:t>
            </a:r>
            <a:endParaRPr lang="en-GB" dirty="0" smtClean="0"/>
          </a:p>
          <a:p>
            <a:pPr marL="0" indent="0">
              <a:buNone/>
            </a:pPr>
            <a:endParaRPr lang="en-GB" dirty="0" smtClean="0"/>
          </a:p>
          <a:p>
            <a:pPr marL="0" indent="0">
              <a:buNone/>
            </a:pPr>
            <a:r>
              <a:rPr lang="en-GB" dirty="0" smtClean="0">
                <a:hlinkClick r:id="rId3"/>
              </a:rPr>
              <a:t>Paula.Torres-Silva@biglotteryfund.org.uk</a:t>
            </a:r>
            <a:endParaRPr lang="en-GB" dirty="0" smtClean="0"/>
          </a:p>
          <a:p>
            <a:pPr marL="0" indent="0">
              <a:buNone/>
            </a:pPr>
            <a:endParaRPr lang="en-GB" dirty="0">
              <a:hlinkClick r:id="rId4"/>
            </a:endParaRPr>
          </a:p>
          <a:p>
            <a:pPr marL="0" indent="0">
              <a:buNone/>
            </a:pPr>
            <a:r>
              <a:rPr lang="en-GB" dirty="0" smtClean="0">
                <a:hlinkClick r:id="rId4"/>
              </a:rPr>
              <a:t>Rachel.stephens@biglotteryfund.org.uk</a:t>
            </a:r>
            <a:endParaRPr lang="en-GB" dirty="0" smtClean="0"/>
          </a:p>
          <a:p>
            <a:pPr marL="0" indent="0">
              <a:buNone/>
            </a:pPr>
            <a:endParaRPr lang="en-GB" dirty="0" smtClean="0"/>
          </a:p>
          <a:p>
            <a:pPr marL="0" indent="0">
              <a:buNone/>
            </a:pPr>
            <a:r>
              <a:rPr lang="en-GB" dirty="0" smtClean="0"/>
              <a:t> </a:t>
            </a:r>
          </a:p>
          <a:p>
            <a:endParaRPr lang="en-GB" dirty="0"/>
          </a:p>
        </p:txBody>
      </p:sp>
    </p:spTree>
    <p:extLst>
      <p:ext uri="{BB962C8B-B14F-4D97-AF65-F5344CB8AC3E}">
        <p14:creationId xmlns:p14="http://schemas.microsoft.com/office/powerpoint/2010/main" val="1034071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Agenda for today</a:t>
            </a:r>
            <a:endParaRPr lang="en-GB" dirty="0"/>
          </a:p>
        </p:txBody>
      </p:sp>
      <p:sp>
        <p:nvSpPr>
          <p:cNvPr id="3" name="Content Placeholder 2"/>
          <p:cNvSpPr>
            <a:spLocks noGrp="1"/>
          </p:cNvSpPr>
          <p:nvPr>
            <p:ph idx="1"/>
          </p:nvPr>
        </p:nvSpPr>
        <p:spPr/>
        <p:txBody>
          <a:bodyPr/>
          <a:lstStyle/>
          <a:p>
            <a:r>
              <a:rPr lang="en-GB" dirty="0" smtClean="0"/>
              <a:t>Welcome and introductions</a:t>
            </a:r>
          </a:p>
          <a:p>
            <a:r>
              <a:rPr lang="en-GB" dirty="0" smtClean="0"/>
              <a:t>Presentation on the fund</a:t>
            </a:r>
          </a:p>
          <a:p>
            <a:r>
              <a:rPr lang="en-GB" dirty="0" smtClean="0"/>
              <a:t>Completing the Expressions of Interest forms</a:t>
            </a:r>
          </a:p>
          <a:p>
            <a:r>
              <a:rPr lang="en-GB" dirty="0" smtClean="0"/>
              <a:t>Questions and answers</a:t>
            </a:r>
          </a:p>
          <a:p>
            <a:r>
              <a:rPr lang="en-GB" dirty="0" smtClean="0"/>
              <a:t>Booking on one to one sessions (if wished)</a:t>
            </a:r>
            <a:endParaRPr lang="en-GB" dirty="0"/>
          </a:p>
        </p:txBody>
      </p:sp>
    </p:spTree>
    <p:extLst>
      <p:ext uri="{BB962C8B-B14F-4D97-AF65-F5344CB8AC3E}">
        <p14:creationId xmlns:p14="http://schemas.microsoft.com/office/powerpoint/2010/main" val="31441772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GB" dirty="0" smtClean="0"/>
              <a:t>Overview </a:t>
            </a:r>
            <a:endParaRPr lang="en-GB" dirty="0"/>
          </a:p>
        </p:txBody>
      </p:sp>
      <p:sp>
        <p:nvSpPr>
          <p:cNvPr id="2" name="Content Placeholder 1"/>
          <p:cNvSpPr>
            <a:spLocks noGrp="1"/>
          </p:cNvSpPr>
          <p:nvPr>
            <p:ph idx="1"/>
          </p:nvPr>
        </p:nvSpPr>
        <p:spPr/>
        <p:txBody>
          <a:bodyPr>
            <a:normAutofit fontScale="70000" lnSpcReduction="20000"/>
          </a:bodyPr>
          <a:lstStyle/>
          <a:p>
            <a:pPr lvl="1">
              <a:buFont typeface="Arial" pitchFamily="34" charset="0"/>
              <a:buChar char="•"/>
            </a:pPr>
            <a:r>
              <a:rPr lang="en-GB" sz="3600" dirty="0" smtClean="0"/>
              <a:t>Introduction to our joint working</a:t>
            </a:r>
          </a:p>
          <a:p>
            <a:pPr lvl="1">
              <a:buFont typeface="Arial" pitchFamily="34" charset="0"/>
              <a:buChar char="•"/>
            </a:pPr>
            <a:r>
              <a:rPr lang="en-GB" sz="3600" dirty="0" smtClean="0"/>
              <a:t>Overall aims</a:t>
            </a:r>
          </a:p>
          <a:p>
            <a:pPr lvl="1">
              <a:buFont typeface="Arial" pitchFamily="34" charset="0"/>
              <a:buChar char="•"/>
            </a:pPr>
            <a:r>
              <a:rPr lang="en-GB" sz="3600" dirty="0" smtClean="0"/>
              <a:t>Areas of interest</a:t>
            </a:r>
          </a:p>
          <a:p>
            <a:pPr lvl="1">
              <a:buFont typeface="Arial" pitchFamily="34" charset="0"/>
              <a:buChar char="•"/>
            </a:pPr>
            <a:r>
              <a:rPr lang="en-GB" sz="3600" dirty="0" smtClean="0"/>
              <a:t>Fund targeting</a:t>
            </a:r>
          </a:p>
          <a:p>
            <a:pPr lvl="1">
              <a:buFont typeface="Arial" pitchFamily="34" charset="0"/>
              <a:buChar char="•"/>
            </a:pPr>
            <a:r>
              <a:rPr lang="en-GB" sz="3600" dirty="0" smtClean="0"/>
              <a:t>Commitment to local VCS organisations</a:t>
            </a:r>
          </a:p>
          <a:p>
            <a:pPr lvl="1">
              <a:buFont typeface="Arial" pitchFamily="34" charset="0"/>
              <a:buChar char="•"/>
            </a:pPr>
            <a:r>
              <a:rPr lang="en-GB" sz="3600" dirty="0" smtClean="0"/>
              <a:t>Outcomes</a:t>
            </a:r>
          </a:p>
          <a:p>
            <a:pPr lvl="1">
              <a:buFont typeface="Arial" pitchFamily="34" charset="0"/>
              <a:buChar char="•"/>
            </a:pPr>
            <a:r>
              <a:rPr lang="en-GB" sz="3600" dirty="0" smtClean="0"/>
              <a:t>What will the fund look like?</a:t>
            </a:r>
          </a:p>
          <a:p>
            <a:pPr lvl="1">
              <a:buFont typeface="Arial" pitchFamily="34" charset="0"/>
              <a:buChar char="•"/>
            </a:pPr>
            <a:r>
              <a:rPr lang="en-GB" sz="3600" dirty="0" smtClean="0"/>
              <a:t>Eligibility</a:t>
            </a:r>
          </a:p>
          <a:p>
            <a:pPr lvl="1">
              <a:buFont typeface="Arial" pitchFamily="34" charset="0"/>
              <a:buChar char="•"/>
            </a:pPr>
            <a:r>
              <a:rPr lang="en-GB" sz="3600" dirty="0" smtClean="0"/>
              <a:t>Process</a:t>
            </a:r>
          </a:p>
          <a:p>
            <a:pPr lvl="1">
              <a:buFont typeface="Arial" pitchFamily="34" charset="0"/>
              <a:buChar char="•"/>
            </a:pPr>
            <a:r>
              <a:rPr lang="en-GB" sz="3600" dirty="0" smtClean="0"/>
              <a:t>Questions</a:t>
            </a:r>
          </a:p>
          <a:p>
            <a:pPr marL="457200" lvl="1" indent="0">
              <a:buNone/>
            </a:pPr>
            <a:endParaRPr lang="en-GB" dirty="0" smtClean="0"/>
          </a:p>
        </p:txBody>
      </p:sp>
    </p:spTree>
    <p:extLst>
      <p:ext uri="{BB962C8B-B14F-4D97-AF65-F5344CB8AC3E}">
        <p14:creationId xmlns:p14="http://schemas.microsoft.com/office/powerpoint/2010/main" val="2876205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Our joint working</a:t>
            </a:r>
            <a:endParaRPr lang="en-GB" dirty="0"/>
          </a:p>
        </p:txBody>
      </p:sp>
      <p:sp>
        <p:nvSpPr>
          <p:cNvPr id="3" name="Content Placeholder 2"/>
          <p:cNvSpPr>
            <a:spLocks noGrp="1"/>
          </p:cNvSpPr>
          <p:nvPr>
            <p:ph idx="1"/>
          </p:nvPr>
        </p:nvSpPr>
        <p:spPr/>
        <p:txBody>
          <a:bodyPr>
            <a:normAutofit fontScale="77500" lnSpcReduction="20000"/>
          </a:bodyPr>
          <a:lstStyle/>
          <a:p>
            <a:r>
              <a:rPr lang="en-GB" sz="3600" dirty="0" smtClean="0"/>
              <a:t>Identified opportunities to work together as funders of local activities</a:t>
            </a:r>
          </a:p>
          <a:p>
            <a:r>
              <a:rPr lang="en-GB" sz="3600" dirty="0" smtClean="0"/>
              <a:t>Identified sources of matched funds</a:t>
            </a:r>
          </a:p>
          <a:p>
            <a:r>
              <a:rPr lang="en-GB" sz="3600" dirty="0" smtClean="0"/>
              <a:t>Innovative ways to commission and pay for local services</a:t>
            </a:r>
          </a:p>
          <a:p>
            <a:r>
              <a:rPr lang="en-GB" sz="3600" dirty="0" smtClean="0"/>
              <a:t>Discussions on shared aims</a:t>
            </a:r>
          </a:p>
          <a:p>
            <a:r>
              <a:rPr lang="en-GB" sz="3600" dirty="0" smtClean="0"/>
              <a:t>Shared local intelligence on commissioning activities</a:t>
            </a:r>
          </a:p>
          <a:p>
            <a:r>
              <a:rPr lang="en-GB" sz="3600" dirty="0" smtClean="0"/>
              <a:t>Developed priorities localised to North East Lincolnshire</a:t>
            </a:r>
          </a:p>
          <a:p>
            <a:endParaRPr lang="en-GB" sz="3600" dirty="0" smtClean="0"/>
          </a:p>
          <a:p>
            <a:endParaRPr lang="en-GB" sz="3600" dirty="0"/>
          </a:p>
        </p:txBody>
      </p:sp>
    </p:spTree>
    <p:extLst>
      <p:ext uri="{BB962C8B-B14F-4D97-AF65-F5344CB8AC3E}">
        <p14:creationId xmlns:p14="http://schemas.microsoft.com/office/powerpoint/2010/main" val="1431560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Overall aims</a:t>
            </a:r>
            <a:endParaRPr lang="en-GB" dirty="0"/>
          </a:p>
        </p:txBody>
      </p:sp>
      <p:sp>
        <p:nvSpPr>
          <p:cNvPr id="3" name="Content Placeholder 2"/>
          <p:cNvSpPr>
            <a:spLocks noGrp="1"/>
          </p:cNvSpPr>
          <p:nvPr>
            <p:ph idx="1"/>
          </p:nvPr>
        </p:nvSpPr>
        <p:spPr/>
        <p:txBody>
          <a:bodyPr/>
          <a:lstStyle/>
          <a:p>
            <a:pPr marL="0" indent="0">
              <a:buNone/>
            </a:pPr>
            <a:r>
              <a:rPr lang="en-GB" dirty="0"/>
              <a:t>We want:</a:t>
            </a:r>
          </a:p>
          <a:p>
            <a:pPr lvl="0"/>
            <a:r>
              <a:rPr lang="en-GB" dirty="0"/>
              <a:t>To prevent ill health</a:t>
            </a:r>
          </a:p>
          <a:p>
            <a:pPr lvl="0"/>
            <a:r>
              <a:rPr lang="en-GB" dirty="0"/>
              <a:t>To maximise good health</a:t>
            </a:r>
          </a:p>
          <a:p>
            <a:pPr lvl="0"/>
            <a:r>
              <a:rPr lang="en-GB" dirty="0"/>
              <a:t>People to take charge of their own health</a:t>
            </a:r>
          </a:p>
          <a:p>
            <a:pPr lvl="0"/>
            <a:r>
              <a:rPr lang="en-GB" dirty="0"/>
              <a:t>The health of people with long term conditions to not deteriorate any further</a:t>
            </a:r>
          </a:p>
        </p:txBody>
      </p:sp>
    </p:spTree>
    <p:extLst>
      <p:ext uri="{BB962C8B-B14F-4D97-AF65-F5344CB8AC3E}">
        <p14:creationId xmlns:p14="http://schemas.microsoft.com/office/powerpoint/2010/main" val="2188985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Areas of interest</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a:t>We are interested in: </a:t>
            </a:r>
          </a:p>
          <a:p>
            <a:pPr lvl="0"/>
            <a:r>
              <a:rPr lang="en-GB" dirty="0" smtClean="0"/>
              <a:t>Testing </a:t>
            </a:r>
            <a:r>
              <a:rPr lang="en-GB" dirty="0"/>
              <a:t>and learning from models of integrated service delivery</a:t>
            </a:r>
          </a:p>
          <a:p>
            <a:pPr lvl="0"/>
            <a:r>
              <a:rPr lang="en-GB" dirty="0"/>
              <a:t>Encouraging people to make healthy lifestyle choices (for example – diet, alcohol)</a:t>
            </a:r>
          </a:p>
          <a:p>
            <a:pPr lvl="0"/>
            <a:r>
              <a:rPr lang="en-GB" dirty="0"/>
              <a:t>Preventative approaches </a:t>
            </a:r>
          </a:p>
          <a:p>
            <a:pPr lvl="0"/>
            <a:r>
              <a:rPr lang="en-GB" dirty="0"/>
              <a:t>Different approaches to working with people who have Chronic Obstructive Pulmonary </a:t>
            </a:r>
            <a:r>
              <a:rPr lang="en-GB" dirty="0" smtClean="0"/>
              <a:t>Disease (COPD), </a:t>
            </a:r>
            <a:r>
              <a:rPr lang="en-GB" dirty="0"/>
              <a:t>Dementia and Diabetes </a:t>
            </a:r>
          </a:p>
          <a:p>
            <a:endParaRPr lang="en-GB" dirty="0"/>
          </a:p>
        </p:txBody>
      </p:sp>
    </p:spTree>
    <p:extLst>
      <p:ext uri="{BB962C8B-B14F-4D97-AF65-F5344CB8AC3E}">
        <p14:creationId xmlns:p14="http://schemas.microsoft.com/office/powerpoint/2010/main" val="14409711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48680"/>
            <a:ext cx="7943848" cy="1143000"/>
          </a:xfrm>
        </p:spPr>
        <p:txBody>
          <a:bodyPr>
            <a:normAutofit/>
          </a:bodyPr>
          <a:lstStyle/>
          <a:p>
            <a:r>
              <a:rPr lang="en-GB" dirty="0" smtClean="0"/>
              <a:t>Fund targeting</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t>Shared aims to improve health and wellbeing in North East Lincolnshire</a:t>
            </a:r>
          </a:p>
          <a:p>
            <a:pPr marL="0" indent="0">
              <a:buNone/>
            </a:pPr>
            <a:r>
              <a:rPr lang="en-GB" dirty="0" smtClean="0"/>
              <a:t>Specific conditions are putting pressure on local health and care services</a:t>
            </a:r>
          </a:p>
          <a:p>
            <a:pPr marL="0" indent="0">
              <a:buNone/>
            </a:pPr>
            <a:r>
              <a:rPr lang="en-GB" dirty="0" smtClean="0"/>
              <a:t>Prevention and mitigation of these conditions will:</a:t>
            </a:r>
          </a:p>
          <a:p>
            <a:r>
              <a:rPr lang="en-GB" dirty="0" smtClean="0"/>
              <a:t>Improve health and quality of life for local people</a:t>
            </a:r>
          </a:p>
          <a:p>
            <a:r>
              <a:rPr lang="en-GB" dirty="0" smtClean="0"/>
              <a:t>Enable statutory services to target resources most appropriately</a:t>
            </a:r>
          </a:p>
          <a:p>
            <a:r>
              <a:rPr lang="en-GB" dirty="0" smtClean="0"/>
              <a:t>Deliver the “shift to the left”</a:t>
            </a:r>
            <a:endParaRPr lang="en-GB" dirty="0"/>
          </a:p>
        </p:txBody>
      </p:sp>
    </p:spTree>
    <p:extLst>
      <p:ext uri="{BB962C8B-B14F-4D97-AF65-F5344CB8AC3E}">
        <p14:creationId xmlns:p14="http://schemas.microsoft.com/office/powerpoint/2010/main" val="12323751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7221" t="26587" r="6130" b="40351"/>
          <a:stretch/>
        </p:blipFill>
        <p:spPr bwMode="auto">
          <a:xfrm>
            <a:off x="107504" y="1124744"/>
            <a:ext cx="89644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79755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Commitment to local VCS organisations</a:t>
            </a:r>
            <a:endParaRPr lang="en-GB" dirty="0"/>
          </a:p>
        </p:txBody>
      </p:sp>
      <p:sp>
        <p:nvSpPr>
          <p:cNvPr id="3" name="Content Placeholder 2"/>
          <p:cNvSpPr>
            <a:spLocks noGrp="1"/>
          </p:cNvSpPr>
          <p:nvPr>
            <p:ph idx="1"/>
          </p:nvPr>
        </p:nvSpPr>
        <p:spPr/>
        <p:txBody>
          <a:bodyPr/>
          <a:lstStyle/>
          <a:p>
            <a:r>
              <a:rPr lang="en-GB" dirty="0"/>
              <a:t>Both organisations have a VCS commitment and want this programme to strengthen the local VCS. </a:t>
            </a:r>
          </a:p>
          <a:p>
            <a:pPr marL="0" indent="0">
              <a:buNone/>
            </a:pPr>
            <a:r>
              <a:rPr lang="en-GB" dirty="0"/>
              <a:t> </a:t>
            </a:r>
          </a:p>
          <a:p>
            <a:r>
              <a:rPr lang="en-GB" dirty="0" smtClean="0"/>
              <a:t>Big Lottery Fund </a:t>
            </a:r>
            <a:r>
              <a:rPr lang="en-GB" dirty="0"/>
              <a:t>want to reach new organisations, create </a:t>
            </a:r>
            <a:r>
              <a:rPr lang="en-GB" dirty="0" smtClean="0"/>
              <a:t>a </a:t>
            </a:r>
            <a:r>
              <a:rPr lang="en-GB" dirty="0"/>
              <a:t>Reaching Communities pipeline and increase awareness of Big </a:t>
            </a:r>
            <a:r>
              <a:rPr lang="en-GB" dirty="0" smtClean="0"/>
              <a:t>Lottery </a:t>
            </a:r>
            <a:r>
              <a:rPr lang="en-GB" dirty="0"/>
              <a:t>funding</a:t>
            </a:r>
          </a:p>
        </p:txBody>
      </p:sp>
    </p:spTree>
    <p:extLst>
      <p:ext uri="{BB962C8B-B14F-4D97-AF65-F5344CB8AC3E}">
        <p14:creationId xmlns:p14="http://schemas.microsoft.com/office/powerpoint/2010/main" val="29106515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8812</TotalTime>
  <Words>538</Words>
  <Application>Microsoft Office PowerPoint</Application>
  <PresentationFormat>On-screen Show (4:3)</PresentationFormat>
  <Paragraphs>96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NELCCG and Big Lottery Fund – working together for North East Lincolnshire</vt:lpstr>
      <vt:lpstr>Agenda for today</vt:lpstr>
      <vt:lpstr>Overview </vt:lpstr>
      <vt:lpstr>Our joint working</vt:lpstr>
      <vt:lpstr>Overall aims</vt:lpstr>
      <vt:lpstr>Areas of interest</vt:lpstr>
      <vt:lpstr>Fund targeting</vt:lpstr>
      <vt:lpstr>PowerPoint Presentation</vt:lpstr>
      <vt:lpstr>Commitment to local VCS organisations</vt:lpstr>
      <vt:lpstr>Outcomes</vt:lpstr>
      <vt:lpstr>What will the fund look like?</vt:lpstr>
      <vt:lpstr>Eligibility</vt:lpstr>
      <vt:lpstr>Process</vt:lpstr>
      <vt:lpstr>Process (continued)</vt:lpstr>
      <vt:lpstr>Expression of Interest forms</vt:lpstr>
      <vt:lpstr>PowerPoint Presentation</vt:lpstr>
      <vt:lpstr>For further information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Alison</dc:creator>
  <cp:lastModifiedBy>Lisa Hilder</cp:lastModifiedBy>
  <cp:revision>43</cp:revision>
  <dcterms:created xsi:type="dcterms:W3CDTF">2014-03-19T15:04:32Z</dcterms:created>
  <dcterms:modified xsi:type="dcterms:W3CDTF">2015-12-14T13:34:00Z</dcterms:modified>
</cp:coreProperties>
</file>