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sldIdLst>
    <p:sldId id="256" r:id="rId2"/>
    <p:sldId id="392" r:id="rId3"/>
    <p:sldId id="416" r:id="rId4"/>
    <p:sldId id="417" r:id="rId5"/>
    <p:sldId id="424" r:id="rId6"/>
    <p:sldId id="419" r:id="rId7"/>
    <p:sldId id="426" r:id="rId8"/>
    <p:sldId id="399" r:id="rId9"/>
    <p:sldId id="425" r:id="rId10"/>
    <p:sldId id="388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98" autoAdjust="0"/>
    <p:restoredTop sz="94660"/>
  </p:normalViewPr>
  <p:slideViewPr>
    <p:cSldViewPr>
      <p:cViewPr varScale="1">
        <p:scale>
          <a:sx n="38" d="100"/>
          <a:sy n="38" d="100"/>
        </p:scale>
        <p:origin x="-81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2436126-51BF-4598-91FA-9D408710F3CA}" type="datetimeFigureOut">
              <a:rPr lang="en-US"/>
              <a:pPr>
                <a:defRPr/>
              </a:pPr>
              <a:t>9/10/2015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AD9EAF9-D276-4A04-8A60-4273EB12D9C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3246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28600" indent="-228600"/>
            <a:r>
              <a:rPr lang="en-GB" smtClean="0"/>
              <a:t>Aim of this briefing – For you to know</a:t>
            </a:r>
          </a:p>
          <a:p>
            <a:pPr marL="228600" indent="-228600">
              <a:buFontTx/>
              <a:buAutoNum type="arabicPeriod"/>
            </a:pPr>
            <a:r>
              <a:rPr lang="en-GB" smtClean="0"/>
              <a:t>To know what illegal lending is and the difference between high cost legal credit and illegal lending</a:t>
            </a:r>
          </a:p>
          <a:p>
            <a:pPr marL="228600" indent="-228600">
              <a:buFontTx/>
              <a:buAutoNum type="arabicPeriod"/>
            </a:pPr>
            <a:r>
              <a:rPr lang="en-GB" smtClean="0"/>
              <a:t>To </a:t>
            </a:r>
          </a:p>
          <a:p>
            <a:pPr marL="228600" indent="-228600">
              <a:buFontTx/>
              <a:buAutoNum type="arabicPeriod"/>
            </a:pPr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ctangle 21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ctangle 23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ctangle 24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Straight Connector 25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Rectangle 26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Oval 27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al 28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825FB-421D-4168-B554-34500A241734}" type="datetimeFigureOut">
              <a:rPr lang="en-US"/>
              <a:pPr>
                <a:defRPr/>
              </a:pPr>
              <a:t>9/10/2015</a:t>
            </a:fld>
            <a:endParaRPr lang="en-US" dirty="0"/>
          </a:p>
        </p:txBody>
      </p:sp>
      <p:sp>
        <p:nvSpPr>
          <p:cNvPr id="16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200">
                <a:solidFill>
                  <a:schemeClr val="accent1">
                    <a:tint val="2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1650F5C-139E-452A-BE29-EB411377D4A9}" type="slidenum">
              <a:rPr lang="en-US"/>
              <a:pPr>
                <a:defRPr/>
              </a:pPr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ctangle 21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ctangle 23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ctangle 24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25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ctangle 26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Rectangle 27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Straight Connector 28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val 29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al 30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BD6A3-2DBF-4E75-B98D-A16D2652892A}" type="datetimeFigureOut">
              <a:rPr lang="en-US"/>
              <a:pPr>
                <a:defRPr/>
              </a:pPr>
              <a:t>9/10/2015</a:t>
            </a:fld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082AA562-3C32-479E-BDD0-F0DFA441A6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19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E8DB6B-34BC-4223-89D9-B94FB3DF8634}" type="datetimeFigureOut">
              <a:rPr lang="en-US"/>
              <a:pPr>
                <a:defRPr/>
              </a:pPr>
              <a:t>9/10/2015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9B2A6-6F7A-46F4-9770-1855D34A24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1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ctangle 20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21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ctangle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Rectangle 24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Rectangle 25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ectangle 26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Straight Connector 27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Rectangle 2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Oval 29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Oval 30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87663-62C1-4EA1-AD40-7482500844FF}" type="datetimeFigureOut">
              <a:rPr lang="en-US"/>
              <a:pPr>
                <a:defRPr/>
              </a:pPr>
              <a:t>9/10/2015</a:t>
            </a:fld>
            <a:endParaRPr lang="en-US"/>
          </a:p>
        </p:txBody>
      </p:sp>
      <p:sp>
        <p:nvSpPr>
          <p:cNvPr id="19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7D7511A0-4716-48C2-B535-7F24DBBC79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DBB12-4A21-4A8A-BC22-ACBBE6546387}" type="datetimeFigureOut">
              <a:rPr lang="en-US"/>
              <a:pPr>
                <a:defRPr/>
              </a:pPr>
              <a:t>9/10/2015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210DE8-295B-4786-9A7C-8DE93A92A4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3" name="Rectangle 20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4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Rectangle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ctangle 24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ctangle 25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B7F4E-F951-4883-A1B2-F0E62022ED94}" type="datetimeFigureOut">
              <a:rPr lang="en-US"/>
              <a:pPr>
                <a:defRPr/>
              </a:pPr>
              <a:t>9/10/2015</a:t>
            </a:fld>
            <a:endParaRPr lang="en-US"/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9E65859-5F2D-46F3-BB4F-008198823C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9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ctangle 23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ctangle 25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26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Straight Connector 27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val 28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al 29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30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183DE49-AA71-4FBE-9CC9-C5B5967AE0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2D0BA8-ABF5-4BE3-9BE4-54EDF987F0B6}" type="datetimeFigureOut">
              <a:rPr lang="en-US"/>
              <a:pPr>
                <a:defRPr/>
              </a:pPr>
              <a:t>9/10/2015</a:t>
            </a:fld>
            <a:endParaRPr lang="en-US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19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ctangle 23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Rectangle 25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Rectangle 26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2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Oval 28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Oval 29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30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70A34C-B65E-43CB-BE85-7D9B3B58184E}" type="slidenum">
              <a:rPr lang="en-US"/>
              <a:pPr>
                <a:defRPr/>
              </a:pPr>
              <a:t>‹#›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04854-1937-4DE9-8758-E8C20E098CDB}" type="datetimeFigureOut">
              <a:rPr lang="en-US"/>
              <a:pPr>
                <a:defRPr/>
              </a:pPr>
              <a:t>9/10/2015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A9651-64C8-4D4B-80D2-915CB086BDCF}" type="datetimeFigureOut">
              <a:rPr lang="en-US"/>
              <a:pPr>
                <a:defRPr/>
              </a:pPr>
              <a:t>9/10/2015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B5276-98CA-44C2-BF9F-E41327A395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ectangle 21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Rectangle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ctangle 24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25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Straight Connector 26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val 27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val 28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3A80F-E27C-4AEA-8320-D6E32B8D82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D04CA-8D54-416E-AB8A-40944AE1C4A0}" type="datetimeFigureOut">
              <a:rPr lang="en-US"/>
              <a:pPr>
                <a:defRPr/>
              </a:pPr>
              <a:t>9/10/2015</a:t>
            </a:fld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C841AF8-B4A8-40F8-8474-90FFE98FE3B7}" type="datetimeFigureOut">
              <a:rPr lang="en-US"/>
              <a:pPr>
                <a:defRPr/>
              </a:pPr>
              <a:t>9/10/2015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>
                <a:solidFill>
                  <a:schemeClr val="accent3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FF03199-4CD6-4C07-8E76-5EA9E653761D}" type="slidenum">
              <a:rPr lang="en-US"/>
              <a:pPr>
                <a:defRPr/>
              </a:pPr>
              <a:t>‹#›</a:t>
            </a:fld>
            <a:endParaRPr lang="en-US" sz="1000">
              <a:solidFill>
                <a:schemeClr val="tx1"/>
              </a:solidFill>
            </a:endParaRPr>
          </a:p>
        </p:txBody>
      </p:sp>
      <p:sp>
        <p:nvSpPr>
          <p:cNvPr id="1038" name="Title Placeholder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8FB08C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mailto:Mike.mcaughtrie@birmingham.gov.uk" TargetMode="Externa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388" y="2852738"/>
            <a:ext cx="8713787" cy="2808287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endParaRPr lang="en-GB" sz="3600" cap="none" dirty="0" smtClean="0"/>
          </a:p>
          <a:p>
            <a:pPr eaLnBrk="1" hangingPunct="1">
              <a:defRPr/>
            </a:pPr>
            <a:r>
              <a:rPr lang="en-GB" sz="6000" cap="none" dirty="0" smtClean="0"/>
              <a:t>Stop  Loan Sharks</a:t>
            </a:r>
          </a:p>
          <a:p>
            <a:pPr eaLnBrk="1" hangingPunct="1">
              <a:defRPr/>
            </a:pPr>
            <a:endParaRPr lang="en-GB" sz="2000" cap="none" dirty="0" smtClean="0"/>
          </a:p>
          <a:p>
            <a:pPr eaLnBrk="1" hangingPunct="1">
              <a:defRPr/>
            </a:pPr>
            <a:endParaRPr lang="en-GB" sz="2000" cap="none" dirty="0" smtClean="0"/>
          </a:p>
        </p:txBody>
      </p:sp>
      <p:sp>
        <p:nvSpPr>
          <p:cNvPr id="1331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sz="3300" b="1" dirty="0" smtClean="0"/>
              <a:t>The Illegal Money Lending Team (IMLT)</a:t>
            </a:r>
            <a:r>
              <a:rPr lang="en-GB" sz="3800" dirty="0" smtClean="0"/>
              <a:t/>
            </a:r>
            <a:br>
              <a:rPr lang="en-GB" sz="3800" dirty="0" smtClean="0"/>
            </a:br>
            <a:endParaRPr lang="en-GB" sz="3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mtClean="0"/>
              <a:t>What we do……….</a:t>
            </a:r>
          </a:p>
        </p:txBody>
      </p:sp>
      <p:sp>
        <p:nvSpPr>
          <p:cNvPr id="14338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endParaRPr lang="en-GB" sz="2500" smtClean="0"/>
          </a:p>
          <a:p>
            <a:pPr>
              <a:lnSpc>
                <a:spcPct val="90000"/>
              </a:lnSpc>
            </a:pPr>
            <a:endParaRPr lang="en-GB" sz="2500" smtClean="0"/>
          </a:p>
          <a:p>
            <a:pPr>
              <a:lnSpc>
                <a:spcPct val="90000"/>
              </a:lnSpc>
            </a:pPr>
            <a:endParaRPr lang="en-GB" sz="2500" smtClean="0"/>
          </a:p>
          <a:p>
            <a:pPr>
              <a:lnSpc>
                <a:spcPct val="90000"/>
              </a:lnSpc>
            </a:pPr>
            <a:r>
              <a:rPr lang="en-GB" sz="2500" smtClean="0"/>
              <a:t>Prosecute unlicensed lenders under the Consumer Credit Act 1974 – Trading Standards legislation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en-GB" sz="1800" smtClean="0"/>
          </a:p>
          <a:p>
            <a:pPr>
              <a:lnSpc>
                <a:spcPct val="90000"/>
              </a:lnSpc>
            </a:pPr>
            <a:r>
              <a:rPr lang="en-GB" sz="2500" smtClean="0"/>
              <a:t>Prosecute for additional crimes including: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en-GB" sz="2500" smtClean="0"/>
              <a:t>	</a:t>
            </a:r>
            <a:r>
              <a:rPr lang="en-GB" sz="2500" i="1" smtClean="0"/>
              <a:t>Rape, Kidnap, Wounding, Assault, Blackmail, Drugs, Criminal damage, Fire arms, Affray etc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en-GB" sz="1800" smtClean="0"/>
          </a:p>
          <a:p>
            <a:pPr>
              <a:lnSpc>
                <a:spcPct val="90000"/>
              </a:lnSpc>
            </a:pPr>
            <a:r>
              <a:rPr lang="en-GB" sz="2500" smtClean="0"/>
              <a:t>Provide specialised victim and witness support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en-GB" sz="23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mtClean="0"/>
              <a:t>What is a loan shark?</a:t>
            </a:r>
          </a:p>
        </p:txBody>
      </p:sp>
      <p:sp>
        <p:nvSpPr>
          <p:cNvPr id="18434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GB" sz="2400" smtClean="0"/>
              <a:t>A loan shark is someone who lends money as a business to 2 or more people without a licence under the Consumer Credit Act 1974.</a:t>
            </a:r>
          </a:p>
        </p:txBody>
      </p:sp>
      <p:pic>
        <p:nvPicPr>
          <p:cNvPr id="1843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068638"/>
            <a:ext cx="8486775" cy="312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mtClean="0"/>
              <a:t>Typical Characteristics…</a:t>
            </a:r>
          </a:p>
        </p:txBody>
      </p:sp>
      <p:sp>
        <p:nvSpPr>
          <p:cNvPr id="19458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GB" smtClean="0"/>
              <a:t>No credit agreements given</a:t>
            </a:r>
          </a:p>
          <a:p>
            <a:r>
              <a:rPr lang="en-GB" smtClean="0"/>
              <a:t>Most payments are cash and weekly, no receipts</a:t>
            </a:r>
          </a:p>
          <a:p>
            <a:r>
              <a:rPr lang="en-GB" smtClean="0"/>
              <a:t>Violence and/or intimidation &amp; threats</a:t>
            </a:r>
          </a:p>
          <a:p>
            <a:r>
              <a:rPr lang="en-GB" smtClean="0"/>
              <a:t>Take cash cards &amp; other illegal securities</a:t>
            </a:r>
          </a:p>
          <a:p>
            <a:r>
              <a:rPr lang="en-GB" smtClean="0"/>
              <a:t>Repayments are at least twice the amount borrowed</a:t>
            </a:r>
          </a:p>
          <a:p>
            <a:r>
              <a:rPr lang="en-GB" smtClean="0"/>
              <a:t>Rarely advertise</a:t>
            </a:r>
          </a:p>
          <a:p>
            <a:r>
              <a:rPr lang="en-GB" smtClean="0"/>
              <a:t>Victims often involved with petty crimes</a:t>
            </a:r>
          </a:p>
          <a:p>
            <a:pPr>
              <a:buFont typeface="Wingdings 2" pitchFamily="18" charset="2"/>
              <a:buNone/>
            </a:pPr>
            <a:endParaRPr lang="en-GB" smtClean="0"/>
          </a:p>
          <a:p>
            <a:endParaRPr lang="en-GB" smtClean="0"/>
          </a:p>
          <a:p>
            <a:endParaRPr lang="en-GB" smtClean="0"/>
          </a:p>
          <a:p>
            <a:endParaRPr lang="en-GB" smtClean="0"/>
          </a:p>
          <a:p>
            <a:endParaRPr lang="en-GB" smtClean="0"/>
          </a:p>
          <a:p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z="2900" smtClean="0"/>
              <a:t>Why do people borrow from Loan Sharks?</a:t>
            </a:r>
          </a:p>
        </p:txBody>
      </p:sp>
      <p:sp>
        <p:nvSpPr>
          <p:cNvPr id="3789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GB" smtClean="0"/>
              <a:t>May be easily influenced</a:t>
            </a:r>
          </a:p>
          <a:p>
            <a:r>
              <a:rPr lang="en-GB" smtClean="0"/>
              <a:t>Have exhausted other forms of credit</a:t>
            </a:r>
          </a:p>
          <a:p>
            <a:r>
              <a:rPr lang="en-GB" smtClean="0"/>
              <a:t>Have complex  debt problems</a:t>
            </a:r>
          </a:p>
          <a:p>
            <a:r>
              <a:rPr lang="en-GB" smtClean="0"/>
              <a:t>Very often begin to borrow at crisis point ie household appliance broken / moved into new property / no money for Christmas</a:t>
            </a:r>
          </a:p>
          <a:p>
            <a:r>
              <a:rPr lang="en-GB" smtClean="0"/>
              <a:t>May be used to using expensive credit on doorstep</a:t>
            </a:r>
          </a:p>
          <a:p>
            <a:r>
              <a:rPr lang="en-GB" smtClean="0"/>
              <a:t>Unaware of potential for violence, threats, misery etc</a:t>
            </a:r>
          </a:p>
          <a:p>
            <a:endParaRPr lang="en-GB" smtClean="0"/>
          </a:p>
          <a:p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dirty="0" smtClean="0"/>
              <a:t>Pay him or pay your rent?</a:t>
            </a:r>
          </a:p>
        </p:txBody>
      </p:sp>
      <p:sp>
        <p:nvSpPr>
          <p:cNvPr id="2048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GB" smtClean="0"/>
          </a:p>
        </p:txBody>
      </p:sp>
      <p:pic>
        <p:nvPicPr>
          <p:cNvPr id="20483" name="Picture 5" descr="One of the menacing text images sent out by the loan shark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1484313"/>
            <a:ext cx="5857875" cy="38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”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Recent local information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3529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 idx="4294967295"/>
          </p:nvPr>
        </p:nvSpPr>
        <p:spPr/>
        <p:txBody>
          <a:bodyPr lIns="0" rIns="0" bIns="0"/>
          <a:lstStyle/>
          <a:p>
            <a:pPr eaLnBrk="1" hangingPunct="1"/>
            <a:r>
              <a:rPr lang="en-GB" smtClean="0"/>
              <a:t>Contact details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en-GB" smtClean="0"/>
              <a:t>Absolutely anyone can phone in with Loan Shark information – a victim, advice worker, local resident, police officer, neighbour...</a:t>
            </a:r>
          </a:p>
          <a:p>
            <a:pPr eaLnBrk="1" hangingPunct="1"/>
            <a:r>
              <a:rPr lang="en-GB" b="1" smtClean="0"/>
              <a:t>Strictest of confidence</a:t>
            </a:r>
            <a:endParaRPr lang="en-GB" smtClean="0"/>
          </a:p>
          <a:p>
            <a:pPr eaLnBrk="1" hangingPunct="1"/>
            <a:r>
              <a:rPr lang="en-GB" smtClean="0"/>
              <a:t>Anonymous - you don’t have to give your name</a:t>
            </a:r>
          </a:p>
          <a:p>
            <a:pPr eaLnBrk="1" hangingPunct="1"/>
            <a:endParaRPr lang="en-GB" smtClean="0"/>
          </a:p>
          <a:p>
            <a:pPr algn="ctr" eaLnBrk="1" hangingPunct="1">
              <a:buFont typeface="Wingdings 2" pitchFamily="18" charset="2"/>
              <a:buNone/>
            </a:pPr>
            <a:r>
              <a:rPr lang="en-GB" sz="4200" smtClean="0">
                <a:solidFill>
                  <a:srgbClr val="FF0000"/>
                </a:solidFill>
              </a:rPr>
              <a:t>0300 555 2222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en-GB" sz="3600" smtClean="0">
                <a:solidFill>
                  <a:srgbClr val="FF0000"/>
                </a:solidFill>
              </a:rPr>
              <a:t>reportaloanshark@stoploansharks.gov.uk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smtClean="0"/>
              <a:t>Key information</a:t>
            </a:r>
          </a:p>
        </p:txBody>
      </p:sp>
      <p:sp>
        <p:nvSpPr>
          <p:cNvPr id="24578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GB" smtClean="0"/>
              <a:t>Name and contact details of loan shark</a:t>
            </a:r>
          </a:p>
          <a:p>
            <a:r>
              <a:rPr lang="en-GB" smtClean="0"/>
              <a:t>Vehicle registration</a:t>
            </a:r>
          </a:p>
          <a:p>
            <a:r>
              <a:rPr lang="en-GB" smtClean="0"/>
              <a:t>Areas operated in</a:t>
            </a:r>
          </a:p>
          <a:p>
            <a:r>
              <a:rPr lang="en-GB" smtClean="0"/>
              <a:t>Amount lent</a:t>
            </a:r>
          </a:p>
          <a:p>
            <a:r>
              <a:rPr lang="en-GB" smtClean="0"/>
              <a:t>Amount paid back</a:t>
            </a:r>
          </a:p>
          <a:p>
            <a:r>
              <a:rPr lang="en-GB" smtClean="0"/>
              <a:t>Any threats?</a:t>
            </a:r>
          </a:p>
          <a:p>
            <a:r>
              <a:rPr lang="en-GB" smtClean="0"/>
              <a:t>Where information noted down?</a:t>
            </a:r>
          </a:p>
          <a:p>
            <a:r>
              <a:rPr lang="en-GB" smtClean="0"/>
              <a:t>Names and addresses of people lent to</a:t>
            </a:r>
          </a:p>
          <a:p>
            <a:r>
              <a:rPr lang="en-GB" smtClean="0"/>
              <a:t>Securities taken?</a:t>
            </a:r>
          </a:p>
        </p:txBody>
      </p:sp>
    </p:spTree>
    <p:extLst>
      <p:ext uri="{BB962C8B-B14F-4D97-AF65-F5344CB8AC3E}">
        <p14:creationId xmlns:p14="http://schemas.microsoft.com/office/powerpoint/2010/main" val="2204695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/>
          </p:cNvSpPr>
          <p:nvPr>
            <p:ph type="title" idx="4294967295"/>
          </p:nvPr>
        </p:nvSpPr>
        <p:spPr>
          <a:xfrm>
            <a:off x="323850" y="0"/>
            <a:ext cx="8534400" cy="758825"/>
          </a:xfrm>
        </p:spPr>
        <p:txBody>
          <a:bodyPr/>
          <a:lstStyle/>
          <a:p>
            <a:r>
              <a:rPr lang="en-GB" sz="2900" smtClean="0"/>
              <a:t/>
            </a:r>
            <a:br>
              <a:rPr lang="en-GB" sz="2900" smtClean="0"/>
            </a:br>
            <a:r>
              <a:rPr lang="en-GB" sz="3600" smtClean="0"/>
              <a:t>Contact details…</a:t>
            </a:r>
          </a:p>
        </p:txBody>
      </p:sp>
      <p:sp>
        <p:nvSpPr>
          <p:cNvPr id="2560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GB" dirty="0" smtClean="0"/>
          </a:p>
          <a:p>
            <a:pPr algn="ctr">
              <a:buFont typeface="Wingdings 2" pitchFamily="18" charset="2"/>
              <a:buNone/>
            </a:pPr>
            <a:r>
              <a:rPr lang="en-GB" sz="3600" dirty="0" smtClean="0"/>
              <a:t>Mike </a:t>
            </a:r>
            <a:r>
              <a:rPr lang="en-GB" sz="3600" dirty="0" err="1" smtClean="0"/>
              <a:t>McAughtrie</a:t>
            </a:r>
            <a:endParaRPr lang="en-GB" sz="3600" dirty="0" smtClean="0"/>
          </a:p>
          <a:p>
            <a:pPr algn="ctr">
              <a:buFont typeface="Wingdings 2" pitchFamily="18" charset="2"/>
              <a:buNone/>
            </a:pPr>
            <a:r>
              <a:rPr lang="en-GB" sz="3600" smtClean="0">
                <a:hlinkClick r:id="rId2"/>
              </a:rPr>
              <a:t>Mike.mcaughtrie@birmingham.gov.uk</a:t>
            </a:r>
            <a:endParaRPr lang="en-GB" sz="3600" smtClean="0"/>
          </a:p>
          <a:p>
            <a:pPr algn="ctr">
              <a:buFont typeface="Wingdings 2" pitchFamily="18" charset="2"/>
              <a:buNone/>
            </a:pPr>
            <a:r>
              <a:rPr lang="en-GB" sz="3600" dirty="0" smtClean="0"/>
              <a:t>07500882930</a:t>
            </a:r>
          </a:p>
          <a:p>
            <a:pPr algn="ctr">
              <a:buFont typeface="Wingdings 2" pitchFamily="18" charset="2"/>
              <a:buNone/>
            </a:pPr>
            <a:endParaRPr lang="en-GB" sz="3600" dirty="0" smtClean="0"/>
          </a:p>
          <a:p>
            <a:pPr algn="ctr">
              <a:buFont typeface="Wingdings 2" pitchFamily="18" charset="2"/>
              <a:buNone/>
            </a:pPr>
            <a:endParaRPr lang="en-GB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5323</TotalTime>
  <Words>294</Words>
  <Application>Microsoft Office PowerPoint</Application>
  <PresentationFormat>On-screen Show (4:3)</PresentationFormat>
  <Paragraphs>62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Civic</vt:lpstr>
      <vt:lpstr>The Illegal Money Lending Team (IMLT) </vt:lpstr>
      <vt:lpstr>What we do……….</vt:lpstr>
      <vt:lpstr>What is a loan shark?</vt:lpstr>
      <vt:lpstr>Typical Characteristics…</vt:lpstr>
      <vt:lpstr>Why do people borrow from Loan Sharks?</vt:lpstr>
      <vt:lpstr>Pay him or pay your rent?</vt:lpstr>
      <vt:lpstr>Recent local information</vt:lpstr>
      <vt:lpstr>Contact details</vt:lpstr>
      <vt:lpstr>Key information</vt:lpstr>
      <vt:lpstr> Contact details…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Illegal Money Lending Team</dc:title>
  <dc:creator>Jo</dc:creator>
  <cp:lastModifiedBy>Mike Mcaugthrie</cp:lastModifiedBy>
  <cp:revision>99</cp:revision>
  <dcterms:created xsi:type="dcterms:W3CDTF">2012-01-05T16:07:55Z</dcterms:created>
  <dcterms:modified xsi:type="dcterms:W3CDTF">2015-09-10T12:21:59Z</dcterms:modified>
</cp:coreProperties>
</file>